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0" r:id="rId13"/>
    <p:sldId id="267" r:id="rId14"/>
    <p:sldId id="268" r:id="rId15"/>
    <p:sldId id="271" r:id="rId16"/>
    <p:sldId id="272" r:id="rId17"/>
    <p:sldId id="269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5" r:id="rId32"/>
    <p:sldId id="286" r:id="rId33"/>
    <p:sldId id="288" r:id="rId34"/>
    <p:sldId id="289" r:id="rId35"/>
    <p:sldId id="298" r:id="rId36"/>
    <p:sldId id="297" r:id="rId37"/>
    <p:sldId id="290" r:id="rId38"/>
    <p:sldId id="292" r:id="rId39"/>
    <p:sldId id="294" r:id="rId40"/>
    <p:sldId id="300" r:id="rId41"/>
    <p:sldId id="299" r:id="rId42"/>
    <p:sldId id="296" r:id="rId4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792C19-ABB9-498F-9442-8B9D9788659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D9ED92-10D4-43DD-AD5E-1C1A9746D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33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E53834-A4AF-41B8-A21D-8099183ACEC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855EEE9-8CC1-4F25-9AF1-6C021BDCF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76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8490D4-0AD1-4D38-BBD7-35B7D7FC8CBD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9629F0-555D-4BC9-A2F5-E3E88817C827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3938F0-3BD2-474C-81A9-51C3F6A93BBC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AA61A3-8398-4CC2-9E48-F8F2D4D0B269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E44CE7-3EB0-4BD9-A6A8-F57DAD35E351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420062-5285-4162-92D7-EECBAC828FC7}" type="slidenum">
              <a:rPr lang="en-US"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BA8FDC-6292-41E7-9F46-53BEB010CDBE}" type="slidenum">
              <a:rPr lang="en-US"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0349CA-37FB-4103-8192-07A21B39163E}" type="slidenum">
              <a:rPr lang="en-US"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F3B2F5-B802-4F26-BECC-826C9E89665A}" type="slidenum">
              <a:rPr lang="en-US"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8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7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60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A6C0C-8478-4D57-B760-DAE19C6CB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5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3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06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3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4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4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5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5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18A19-8A87-45E6-BAD2-782A5C456B9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398-7714-45CE-AB15-A69D4853C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6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File:Carpenters_Hall_North_(front)_facade_HABS_PA,51-PHILA_229-4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Declaration_independence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gif"/><Relationship Id="rId5" Type="http://schemas.openxmlformats.org/officeDocument/2006/relationships/hyperlink" Target="http://www.animationfactory.com/en/search/close-up.html?&amp;oid=4947213&amp;s=1&amp;sc=1&amp;st=86&amp;q=declaration%20of%20independence&amp;spage=1&amp;hoid=129769f5c195eada07b3f275d18404d0" TargetMode="Externa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ionfactory.com/en/search/close-up.html?&amp;oid=4961223&amp;s=51&amp;sc=51&amp;st=256&amp;q=war&amp;spage=3&amp;hoid=0345fa28d8e2a3933e56be003a89487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imationfactory.com/en/search/close-up.html?&amp;oid=4947816&amp;s=1&amp;sc=1&amp;st=6808&amp;q=american%20flag&amp;spage=1&amp;hoid=cd2c3ad44e6836609da66d3aafb7594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gi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animationfactory.com/en/search/close-up.html?&amp;oid=4947795&amp;s=76&amp;sc=76&amp;st=962&amp;q=colonial%20america&amp;spage=4&amp;hoid=f69bae4b39a0021e33dcbfbc384b422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nimationfactory.com/en/search/close-up.html?&amp;oid=4953300&amp;s=1&amp;sc=1&amp;st=3&amp;q=homeless&amp;spage=1&amp;hoid=2b3a36b5f4d11d5faba94bbc48f7ca3f" TargetMode="Externa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nimationfactory.com/en/search/close-up.html?&amp;oid=4950892&amp;s=1&amp;sc=1&amp;st=61&amp;q=tax&amp;spage=1&amp;hoid=6364cc589554fc5f489539118d544f7a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animationfactory.com/en/search/close-up.html?&amp;oid=4947709&amp;s=1&amp;sc=1&amp;st=55&amp;q=tea&amp;spage=1&amp;hoid=a48bed28c7f3b8e5a7c0b0ba7628f0d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American Revolution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Intolerable Acts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Closes Boston Harbor /unemployment rises</a:t>
            </a:r>
          </a:p>
          <a:p>
            <a:endParaRPr lang="en-US" dirty="0" smtClean="0"/>
          </a:p>
          <a:p>
            <a:r>
              <a:rPr lang="en-US" dirty="0" smtClean="0"/>
              <a:t>Consequence (punishment) for the Boston Tea Party</a:t>
            </a:r>
          </a:p>
          <a:p>
            <a:endParaRPr lang="en-US" dirty="0" smtClean="0"/>
          </a:p>
          <a:p>
            <a:r>
              <a:rPr lang="en-US" dirty="0" smtClean="0"/>
              <a:t>Nearly eliminates self govt. in Boston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65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Continental Congress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Renewed BOYCOTT of British goods</a:t>
            </a:r>
          </a:p>
          <a:p>
            <a:endParaRPr lang="en-US" dirty="0" smtClean="0"/>
          </a:p>
          <a:p>
            <a:r>
              <a:rPr lang="en-US" dirty="0" smtClean="0"/>
              <a:t>2. Colonists to ARM themselves</a:t>
            </a:r>
          </a:p>
          <a:p>
            <a:endParaRPr lang="en-US" dirty="0" smtClean="0"/>
          </a:p>
          <a:p>
            <a:r>
              <a:rPr lang="en-US" dirty="0" smtClean="0"/>
              <a:t>3. Send list of grievances (problems) to the King</a:t>
            </a:r>
          </a:p>
          <a:p>
            <a:endParaRPr lang="en-US" dirty="0" smtClean="0"/>
          </a:p>
          <a:p>
            <a:r>
              <a:rPr lang="en-US" dirty="0" smtClean="0"/>
              <a:t>4. Vow to meet again in November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Carpenters Hall (Built 1770)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thumb/6/63/Carpenters_Hall_North_%28front%29_facade_HABS_PA%2C51-PHILA_229-4.jpg/250px-Carpenters_Hall_North_%28front%29_facade_HABS_PA%2C51-PHILA_229-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552576"/>
            <a:ext cx="7239000" cy="5067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655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Describe the </a:t>
            </a:r>
            <a:r>
              <a:rPr lang="en-US" dirty="0" smtClean="0">
                <a:solidFill>
                  <a:srgbClr val="FF0000"/>
                </a:solidFill>
              </a:rPr>
              <a:t>QUARTERING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SUGAR</a:t>
            </a:r>
            <a:r>
              <a:rPr lang="en-US" dirty="0" smtClean="0"/>
              <a:t> Acts.</a:t>
            </a:r>
          </a:p>
          <a:p>
            <a:endParaRPr lang="en-US" dirty="0"/>
          </a:p>
          <a:p>
            <a:r>
              <a:rPr lang="en-US" dirty="0" smtClean="0"/>
              <a:t>2.Who were the </a:t>
            </a:r>
            <a:r>
              <a:rPr lang="en-US" dirty="0" smtClean="0">
                <a:solidFill>
                  <a:srgbClr val="FF0000"/>
                </a:solidFill>
              </a:rPr>
              <a:t>SONS of LIBERTY</a:t>
            </a:r>
            <a:r>
              <a:rPr lang="en-US" dirty="0" smtClean="0"/>
              <a:t>? Their leader?</a:t>
            </a:r>
          </a:p>
          <a:p>
            <a:endParaRPr lang="en-US" dirty="0"/>
          </a:p>
          <a:p>
            <a:r>
              <a:rPr lang="en-US" dirty="0" smtClean="0"/>
              <a:t>3. What did the </a:t>
            </a:r>
            <a:r>
              <a:rPr lang="en-US" dirty="0" smtClean="0">
                <a:solidFill>
                  <a:srgbClr val="FF0000"/>
                </a:solidFill>
              </a:rPr>
              <a:t>TOWNSHEND ACT </a:t>
            </a:r>
            <a:r>
              <a:rPr lang="en-US" dirty="0" smtClean="0"/>
              <a:t>tax?</a:t>
            </a:r>
          </a:p>
          <a:p>
            <a:endParaRPr lang="en-US" dirty="0"/>
          </a:p>
          <a:p>
            <a:r>
              <a:rPr lang="en-US" dirty="0" smtClean="0"/>
              <a:t>4. What event led to the </a:t>
            </a:r>
            <a:r>
              <a:rPr lang="en-US" dirty="0" smtClean="0">
                <a:solidFill>
                  <a:srgbClr val="FF0000"/>
                </a:solidFill>
              </a:rPr>
              <a:t>INTOLERABLE ACTS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8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 Begins!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8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dirty="0" smtClean="0"/>
              <a:t>Common Sense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Written by </a:t>
            </a:r>
            <a:r>
              <a:rPr lang="en-US" altLang="en-US" dirty="0" smtClean="0">
                <a:solidFill>
                  <a:srgbClr val="FF0000"/>
                </a:solidFill>
              </a:rPr>
              <a:t>Thomas Paine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He believed that even the </a:t>
            </a:r>
            <a:r>
              <a:rPr lang="en-US" altLang="en-US" dirty="0" smtClean="0">
                <a:solidFill>
                  <a:srgbClr val="FF0000"/>
                </a:solidFill>
              </a:rPr>
              <a:t>uneducated</a:t>
            </a:r>
            <a:r>
              <a:rPr lang="en-US" altLang="en-US" dirty="0" smtClean="0"/>
              <a:t> could understand the colonists conflicts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Persuaded even those against the revolution at 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to support a violent revolution (war)</a:t>
            </a:r>
          </a:p>
        </p:txBody>
      </p:sp>
    </p:spTree>
    <p:extLst>
      <p:ext uri="{BB962C8B-B14F-4D97-AF65-F5344CB8AC3E}">
        <p14:creationId xmlns:p14="http://schemas.microsoft.com/office/powerpoint/2010/main" val="31616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 Locke’s theory</a:t>
            </a:r>
          </a:p>
          <a:p>
            <a:endParaRPr lang="en-US" dirty="0"/>
          </a:p>
          <a:p>
            <a:r>
              <a:rPr lang="en-US" dirty="0" smtClean="0"/>
              <a:t>Claimed people were given basic rights b/c they were born human</a:t>
            </a:r>
          </a:p>
          <a:p>
            <a:endParaRPr lang="en-US" dirty="0"/>
          </a:p>
          <a:p>
            <a:r>
              <a:rPr lang="en-US" dirty="0" smtClean="0"/>
              <a:t>NOT b/c a king gave them rights</a:t>
            </a:r>
          </a:p>
          <a:p>
            <a:endParaRPr lang="en-US" dirty="0"/>
          </a:p>
          <a:p>
            <a:r>
              <a:rPr lang="en-US" dirty="0" smtClean="0"/>
              <a:t>Ex. Life, Liberty, Pursuit of Happiness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4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Lexington and Concord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Paul Revere </a:t>
            </a:r>
            <a:r>
              <a:rPr lang="en-US" dirty="0" smtClean="0"/>
              <a:t>warns Patriots that the British left Boston and were marching to Concord</a:t>
            </a:r>
          </a:p>
          <a:p>
            <a:endParaRPr lang="en-US" dirty="0" smtClean="0"/>
          </a:p>
          <a:p>
            <a:r>
              <a:rPr lang="en-US" dirty="0" smtClean="0"/>
              <a:t>Patriots military supplies were stored here</a:t>
            </a:r>
          </a:p>
          <a:p>
            <a:endParaRPr lang="en-US" dirty="0" smtClean="0"/>
          </a:p>
          <a:p>
            <a:r>
              <a:rPr lang="en-US" dirty="0" smtClean="0"/>
              <a:t>4,000 Patriots meet them</a:t>
            </a:r>
          </a:p>
          <a:p>
            <a:endParaRPr lang="en-US" dirty="0"/>
          </a:p>
          <a:p>
            <a:r>
              <a:rPr lang="en-US" dirty="0" smtClean="0"/>
              <a:t>Result: British Loss / guns are 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</a:t>
            </a:r>
            <a:r>
              <a:rPr lang="en-US" altLang="en-US" baseline="30000" smtClean="0"/>
              <a:t>nd</a:t>
            </a:r>
            <a:r>
              <a:rPr lang="en-US" altLang="en-US" smtClean="0"/>
              <a:t> Continental Congress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Draft a </a:t>
            </a:r>
            <a:r>
              <a:rPr lang="en-US" altLang="en-US" dirty="0" smtClean="0">
                <a:solidFill>
                  <a:srgbClr val="FF0000"/>
                </a:solidFill>
              </a:rPr>
              <a:t>Declaration of Independence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Organize the military for war</a:t>
            </a:r>
          </a:p>
          <a:p>
            <a:endParaRPr lang="en-US" altLang="en-US" dirty="0"/>
          </a:p>
          <a:p>
            <a:r>
              <a:rPr lang="en-US" altLang="en-US" dirty="0" smtClean="0"/>
              <a:t>Command of </a:t>
            </a:r>
            <a:r>
              <a:rPr lang="en-US" altLang="en-US" smtClean="0"/>
              <a:t>army given to GEORGE WASHINGTON of VA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3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Drafting a Declaration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600" i="1" dirty="0" smtClean="0"/>
              <a:t>1. Preamble </a:t>
            </a:r>
            <a:r>
              <a:rPr lang="en-US" altLang="en-US" sz="3600" dirty="0" smtClean="0"/>
              <a:t>(Introduction)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Explanation why the colonies need independence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i="1" dirty="0" smtClean="0"/>
              <a:t>2. Declaration of Rights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Stated that humans have </a:t>
            </a:r>
            <a:r>
              <a:rPr lang="en-US" altLang="en-US" sz="3200" dirty="0" smtClean="0">
                <a:solidFill>
                  <a:srgbClr val="FF0000"/>
                </a:solidFill>
              </a:rPr>
              <a:t>NATURAL RIGHTS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04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Causes of the Revolution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i="1" dirty="0" smtClean="0"/>
              <a:t>3. Complaints</a:t>
            </a:r>
          </a:p>
          <a:p>
            <a:pPr eaLnBrk="1" hangingPunct="1"/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Long list of complaints against </a:t>
            </a:r>
            <a:r>
              <a:rPr lang="en-US" altLang="en-US" sz="3200" dirty="0" smtClean="0">
                <a:solidFill>
                  <a:srgbClr val="FF0000"/>
                </a:solidFill>
              </a:rPr>
              <a:t>King George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i="1" dirty="0" smtClean="0"/>
              <a:t>4. Resolution (Conclusion)</a:t>
            </a:r>
          </a:p>
          <a:p>
            <a:pPr eaLnBrk="1" hangingPunct="1"/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The United Colonies should be free and independent</a:t>
            </a:r>
          </a:p>
        </p:txBody>
      </p:sp>
    </p:spTree>
    <p:extLst>
      <p:ext uri="{BB962C8B-B14F-4D97-AF65-F5344CB8AC3E}">
        <p14:creationId xmlns:p14="http://schemas.microsoft.com/office/powerpoint/2010/main" val="247003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Declaration Adopted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733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July 4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, 1776 </a:t>
            </a:r>
            <a:r>
              <a:rPr lang="en-US" altLang="en-US" sz="2800" dirty="0" smtClean="0">
                <a:solidFill>
                  <a:srgbClr val="FF0000"/>
                </a:solidFill>
              </a:rPr>
              <a:t>Independence Day</a:t>
            </a:r>
          </a:p>
          <a:p>
            <a:pPr eaLnBrk="1" hangingPunct="1"/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 smtClean="0"/>
              <a:t>War must still be fought</a:t>
            </a:r>
          </a:p>
        </p:txBody>
      </p:sp>
      <p:pic>
        <p:nvPicPr>
          <p:cNvPr id="7172" name="Picture 5" descr="350px-Declaration_independence">
            <a:hlinkClick r:id="rId3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676400"/>
            <a:ext cx="3962400" cy="4648200"/>
          </a:xfrm>
        </p:spPr>
      </p:pic>
      <p:pic>
        <p:nvPicPr>
          <p:cNvPr id="7173" name="Picture 8" descr="4th of July Text and Flag Animated Clipart">
            <a:hlinkClick r:id="rId5"/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4724400"/>
            <a:ext cx="1828800" cy="1828800"/>
          </a:xfrm>
        </p:spPr>
      </p:pic>
    </p:spTree>
    <p:extLst>
      <p:ext uri="{BB962C8B-B14F-4D97-AF65-F5344CB8AC3E}">
        <p14:creationId xmlns:p14="http://schemas.microsoft.com/office/powerpoint/2010/main" val="7513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</a:t>
            </a:r>
            <a:r>
              <a:rPr lang="en-US" smtClean="0"/>
              <a:t>2 Review: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Who wrote </a:t>
            </a:r>
            <a:r>
              <a:rPr lang="en-US" dirty="0" smtClean="0">
                <a:solidFill>
                  <a:srgbClr val="FF0000"/>
                </a:solidFill>
              </a:rPr>
              <a:t>COMMON SENSE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2. What are </a:t>
            </a:r>
            <a:r>
              <a:rPr lang="en-US" dirty="0" smtClean="0">
                <a:solidFill>
                  <a:srgbClr val="FF0000"/>
                </a:solidFill>
              </a:rPr>
              <a:t>NATURAL RIGHTS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3. What were 2 things the 2</a:t>
            </a:r>
            <a:r>
              <a:rPr lang="en-US" baseline="30000" dirty="0" smtClean="0"/>
              <a:t>nd</a:t>
            </a:r>
            <a:r>
              <a:rPr lang="en-US" dirty="0" smtClean="0"/>
              <a:t> Continental Congress accomplished?</a:t>
            </a:r>
          </a:p>
          <a:p>
            <a:endParaRPr lang="en-US" dirty="0"/>
          </a:p>
          <a:p>
            <a:r>
              <a:rPr lang="en-US" dirty="0" smtClean="0"/>
              <a:t>4. What are the 4 parts of the </a:t>
            </a:r>
            <a:r>
              <a:rPr lang="en-US" dirty="0" smtClean="0">
                <a:solidFill>
                  <a:srgbClr val="FF0000"/>
                </a:solidFill>
              </a:rPr>
              <a:t>Dec. of Ind</a:t>
            </a:r>
            <a:r>
              <a:rPr lang="en-US" dirty="0" smtClean="0"/>
              <a:t>.?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Turning Points of the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Battle of Bunker Hill (June 1775)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Americans occupy 2 hills in Boston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British launch 2 assaults that fail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Patriots run out of ammunition and are forced to retreat</a:t>
            </a:r>
          </a:p>
        </p:txBody>
      </p:sp>
      <p:pic>
        <p:nvPicPr>
          <p:cNvPr id="4100" name="Picture 5" descr="Cannon Facing Forward Shooting Animated Clipa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006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13228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Bunker Hill cont.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British victory at tremendous cost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1,100 of 2,400 soldiers were dead or wounded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Patriots (Americans) fewer than 400</a:t>
            </a:r>
          </a:p>
          <a:p>
            <a:pPr eaLnBrk="1" hangingPunct="1"/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9309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British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 i="1" dirty="0" smtClean="0"/>
              <a:t>Strengths</a:t>
            </a:r>
            <a:r>
              <a:rPr lang="en-US" altLang="en-US" b="1" i="1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Well equipped/trained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#1 navy in the world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50k loyalists in the colonies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30k mercenaries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 i="1" dirty="0" smtClean="0"/>
              <a:t>Weaknesses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Unpopular / expensive  war ($$$)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Fighting in another territory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52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Americans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Strengths</a:t>
            </a:r>
            <a:r>
              <a:rPr lang="en-US" altLang="en-US" sz="3600" dirty="0" smtClean="0"/>
              <a:t> 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sz="3200" dirty="0" smtClean="0"/>
              <a:t>Fought on their own territory (knew the land)</a:t>
            </a:r>
          </a:p>
          <a:p>
            <a:pPr eaLnBrk="1" hangingPunct="1"/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Fighting for a reason (independence)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3600" b="1" dirty="0" smtClean="0"/>
              <a:t>Weaknesses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sz="3200" dirty="0" smtClean="0"/>
              <a:t>Lacked supplies (Guns, uniforms, ammunition)</a:t>
            </a:r>
          </a:p>
          <a:p>
            <a:pPr eaLnBrk="1" hangingPunct="1"/>
            <a:endParaRPr lang="en-US" altLang="en-US" sz="3200" dirty="0" smtClean="0"/>
          </a:p>
          <a:p>
            <a:pPr eaLnBrk="1" hangingPunct="1"/>
            <a:r>
              <a:rPr lang="en-US" altLang="en-US" sz="3200" dirty="0" smtClean="0"/>
              <a:t>Lacked effective fighting force (trained people)</a:t>
            </a:r>
          </a:p>
        </p:txBody>
      </p:sp>
      <p:pic>
        <p:nvPicPr>
          <p:cNvPr id="7173" name="Picture 7" descr="Historical U.S. Cowpens Flag Waving Animated Clipart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139605"/>
            <a:ext cx="17716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2111194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Nathan Hale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Spy for the Continental Army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Obtains information, but is caught 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Hanged for </a:t>
            </a:r>
            <a:r>
              <a:rPr lang="en-US" altLang="en-US" dirty="0" smtClean="0">
                <a:solidFill>
                  <a:srgbClr val="FF0000"/>
                </a:solidFill>
              </a:rPr>
              <a:t>treason</a:t>
            </a:r>
            <a:r>
              <a:rPr lang="en-US" altLang="en-US" dirty="0" smtClean="0"/>
              <a:t>. “I only regret that I have but one life to give for MY </a:t>
            </a:r>
            <a:r>
              <a:rPr lang="en-US" altLang="en-US" dirty="0" smtClean="0">
                <a:solidFill>
                  <a:srgbClr val="FF0000"/>
                </a:solidFill>
              </a:rPr>
              <a:t>country</a:t>
            </a:r>
            <a:r>
              <a:rPr lang="en-US" alt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640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Battle of Trenton</a:t>
            </a:r>
          </a:p>
        </p:txBody>
      </p:sp>
      <p:sp>
        <p:nvSpPr>
          <p:cNvPr id="1024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Washington decides to fight during the winter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Xmas night 1776 launches offensive in Trenton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Captures 1,400 mercenaries, takes only 5 casualties</a:t>
            </a:r>
          </a:p>
        </p:txBody>
      </p:sp>
      <p:pic>
        <p:nvPicPr>
          <p:cNvPr id="10247" name="Picture 2" descr="Fife and Drum Corps Parad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64" y="49530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Sugar Act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Cut tax on imported MOLASSES (sugar) in half</a:t>
            </a:r>
          </a:p>
          <a:p>
            <a:endParaRPr lang="en-US" sz="2800" dirty="0"/>
          </a:p>
          <a:p>
            <a:r>
              <a:rPr lang="en-US" sz="2800" dirty="0" smtClean="0"/>
              <a:t>Hoped more people would buy sugar</a:t>
            </a:r>
          </a:p>
          <a:p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Quartering (housing) Act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Colonists must provide shelter to British troops</a:t>
            </a:r>
            <a:endParaRPr lang="en-US" sz="2800" dirty="0"/>
          </a:p>
        </p:txBody>
      </p:sp>
      <p:pic>
        <p:nvPicPr>
          <p:cNvPr id="7170" name="Picture 2" descr="Hobo walking, with bag on pole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150519"/>
            <a:ext cx="2286000" cy="2286002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New 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0866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Valley Forge (PA)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Washington’s winter camp</a:t>
            </a:r>
          </a:p>
          <a:p>
            <a:endParaRPr lang="en-US" dirty="0"/>
          </a:p>
          <a:p>
            <a:r>
              <a:rPr lang="en-US" dirty="0" smtClean="0"/>
              <a:t>1/3 of 10k troops had no shoes or coat</a:t>
            </a:r>
          </a:p>
          <a:p>
            <a:endParaRPr lang="en-US" dirty="0"/>
          </a:p>
          <a:p>
            <a:r>
              <a:rPr lang="en-US" dirty="0" smtClean="0"/>
              <a:t>Forced to eat water and flour mixed together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SMALL POX </a:t>
            </a:r>
            <a:r>
              <a:rPr lang="en-US" dirty="0" smtClean="0"/>
              <a:t>spreads around the camp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9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Victory at Saratoga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October 17, 1777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American General Horatio Gates surrounds a large British army around Saratoga, NY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Turning point of the war</a:t>
            </a:r>
          </a:p>
          <a:p>
            <a:pPr eaLnBrk="1" hangingPunct="1"/>
            <a:endParaRPr lang="en-US" altLang="en-US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dirty="0" smtClean="0"/>
              <a:t>Decisive American victory</a:t>
            </a:r>
          </a:p>
        </p:txBody>
      </p:sp>
    </p:spTree>
    <p:extLst>
      <p:ext uri="{BB962C8B-B14F-4D97-AF65-F5344CB8AC3E}">
        <p14:creationId xmlns:p14="http://schemas.microsoft.com/office/powerpoint/2010/main" val="5854376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Help From Abroad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British defeat at </a:t>
            </a:r>
            <a:r>
              <a:rPr lang="en-US" altLang="en-US" dirty="0" smtClean="0">
                <a:solidFill>
                  <a:srgbClr val="FF0000"/>
                </a:solidFill>
              </a:rPr>
              <a:t>Saratoga</a:t>
            </a:r>
            <a:r>
              <a:rPr lang="en-US" altLang="en-US" dirty="0" smtClean="0"/>
              <a:t> shows that the Patriots (Americans) could win the war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Encourages the French, and they sign an alliance with the Americans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They give supplies, money, and troops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75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Why does America lose at </a:t>
            </a:r>
            <a:r>
              <a:rPr lang="en-US" dirty="0" smtClean="0">
                <a:solidFill>
                  <a:srgbClr val="FF0000"/>
                </a:solidFill>
              </a:rPr>
              <a:t>BUNKER HILL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2. List 2 strengths and weakness of </a:t>
            </a:r>
            <a:r>
              <a:rPr lang="en-US" dirty="0" smtClean="0">
                <a:solidFill>
                  <a:srgbClr val="FF0000"/>
                </a:solidFill>
              </a:rPr>
              <a:t>BRITAIN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AMERICA.</a:t>
            </a:r>
          </a:p>
          <a:p>
            <a:endParaRPr lang="en-US" dirty="0"/>
          </a:p>
          <a:p>
            <a:r>
              <a:rPr lang="en-US" dirty="0" smtClean="0"/>
              <a:t>3. Describe the conditions at </a:t>
            </a:r>
            <a:r>
              <a:rPr lang="en-US" dirty="0" smtClean="0">
                <a:solidFill>
                  <a:srgbClr val="FF0000"/>
                </a:solidFill>
              </a:rPr>
              <a:t>VALLEY FORGE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4. What Battle is known as the </a:t>
            </a:r>
            <a:r>
              <a:rPr lang="en-US" dirty="0" smtClean="0">
                <a:solidFill>
                  <a:srgbClr val="FF0000"/>
                </a:solidFill>
              </a:rPr>
              <a:t>TURNING POINT </a:t>
            </a:r>
            <a:r>
              <a:rPr lang="en-US" dirty="0" smtClean="0"/>
              <a:t>of the war?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57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War’s 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Hardships $$$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Congress asked colonies to provide money, supplies, troops</a:t>
            </a:r>
          </a:p>
          <a:p>
            <a:endParaRPr lang="en-US" dirty="0"/>
          </a:p>
          <a:p>
            <a:r>
              <a:rPr lang="en-US" dirty="0"/>
              <a:t>Without taxes it was hard to get </a:t>
            </a:r>
            <a:r>
              <a:rPr lang="en-US" dirty="0" smtClean="0"/>
              <a:t>these</a:t>
            </a:r>
          </a:p>
          <a:p>
            <a:endParaRPr lang="en-US" dirty="0"/>
          </a:p>
          <a:p>
            <a:r>
              <a:rPr lang="en-US" dirty="0" smtClean="0"/>
              <a:t>Mostly get only donations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2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Disruption of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British navy blockaded Atlantic coast</a:t>
            </a:r>
          </a:p>
          <a:p>
            <a:endParaRPr lang="en-US" dirty="0"/>
          </a:p>
          <a:p>
            <a:r>
              <a:rPr lang="en-US" dirty="0"/>
              <a:t>No imports could get in / basic necessities were scarce</a:t>
            </a:r>
          </a:p>
          <a:p>
            <a:endParaRPr lang="en-US" dirty="0"/>
          </a:p>
          <a:p>
            <a:r>
              <a:rPr lang="en-US" dirty="0"/>
              <a:t>Ex. Bushel of corn rises from $1 to $80 in </a:t>
            </a:r>
            <a:r>
              <a:rPr lang="en-US" dirty="0" smtClean="0"/>
              <a:t>one </a:t>
            </a:r>
            <a:r>
              <a:rPr lang="en-US" dirty="0"/>
              <a:t>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8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British Retreats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Cowpens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</a:t>
            </a:r>
          </a:p>
          <a:p>
            <a:endParaRPr lang="en-US" sz="2800" dirty="0"/>
          </a:p>
          <a:p>
            <a:r>
              <a:rPr lang="en-US" sz="2800" dirty="0" smtClean="0"/>
              <a:t>Led by Daniel Morgan</a:t>
            </a:r>
          </a:p>
          <a:p>
            <a:endParaRPr lang="en-US" sz="2800" dirty="0"/>
          </a:p>
          <a:p>
            <a:r>
              <a:rPr lang="en-US" sz="2800" dirty="0" smtClean="0"/>
              <a:t>Inflict heavy losses on British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Guilford Courthouse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NC</a:t>
            </a:r>
          </a:p>
          <a:p>
            <a:endParaRPr lang="en-US" sz="2800" dirty="0"/>
          </a:p>
          <a:p>
            <a:r>
              <a:rPr lang="en-US" sz="2800" dirty="0" smtClean="0"/>
              <a:t>Led by Nathanael Greene</a:t>
            </a:r>
          </a:p>
          <a:p>
            <a:endParaRPr lang="en-US" sz="2800" dirty="0"/>
          </a:p>
          <a:p>
            <a:r>
              <a:rPr lang="en-US" sz="2800" dirty="0" smtClean="0"/>
              <a:t>British retreat to a trap in Virginia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355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Victory at Yorktown (VA)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Last battle of war</a:t>
            </a:r>
          </a:p>
          <a:p>
            <a:endParaRPr lang="en-US" dirty="0"/>
          </a:p>
          <a:p>
            <a:r>
              <a:rPr lang="en-US" dirty="0" smtClean="0"/>
              <a:t>American and French artillery (cannons) pound Yorktown</a:t>
            </a:r>
          </a:p>
          <a:p>
            <a:endParaRPr lang="en-US" dirty="0"/>
          </a:p>
          <a:p>
            <a:r>
              <a:rPr lang="en-US" dirty="0" smtClean="0"/>
              <a:t>Outnumber the British 2 to 1</a:t>
            </a:r>
          </a:p>
          <a:p>
            <a:endParaRPr lang="en-US" dirty="0"/>
          </a:p>
          <a:p>
            <a:r>
              <a:rPr lang="en-US" dirty="0" smtClean="0"/>
              <a:t>Realizing defeat Cornwallis Surrenders to  Washington on October 19,1781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Treaty of Paris 1783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Independence of the U.S</a:t>
            </a:r>
          </a:p>
          <a:p>
            <a:endParaRPr lang="en-US" dirty="0"/>
          </a:p>
          <a:p>
            <a:r>
              <a:rPr lang="en-US" dirty="0" smtClean="0"/>
              <a:t>2. Sets new American boundaries</a:t>
            </a:r>
          </a:p>
          <a:p>
            <a:endParaRPr lang="en-US" dirty="0"/>
          </a:p>
          <a:p>
            <a:r>
              <a:rPr lang="en-US" dirty="0" smtClean="0"/>
              <a:t>3. Loyalists were allowed to stay in U.S</a:t>
            </a:r>
          </a:p>
          <a:p>
            <a:endParaRPr lang="en-US" dirty="0"/>
          </a:p>
          <a:p>
            <a:r>
              <a:rPr lang="en-US" dirty="0" smtClean="0"/>
              <a:t>4. All POW’s on both sides </a:t>
            </a:r>
            <a:r>
              <a:rPr lang="en-US" dirty="0" smtClean="0"/>
              <a:t>released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62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 Act 1765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Tax on all </a:t>
            </a:r>
            <a:r>
              <a:rPr lang="en-US" dirty="0" smtClean="0">
                <a:solidFill>
                  <a:srgbClr val="FF0000"/>
                </a:solidFill>
              </a:rPr>
              <a:t>PAPER </a:t>
            </a:r>
            <a:r>
              <a:rPr lang="en-US" dirty="0" smtClean="0"/>
              <a:t>goods (newspaper, playing cards, books)</a:t>
            </a:r>
          </a:p>
          <a:p>
            <a:endParaRPr lang="en-US" dirty="0"/>
          </a:p>
          <a:p>
            <a:r>
              <a:rPr lang="en-US" dirty="0" smtClean="0"/>
              <a:t>Tax was to pay for British troops to be in America</a:t>
            </a:r>
          </a:p>
          <a:p>
            <a:endParaRPr lang="en-US" dirty="0"/>
          </a:p>
          <a:p>
            <a:r>
              <a:rPr lang="en-US" dirty="0" smtClean="0"/>
              <a:t>British were paying this tax since 1694</a:t>
            </a:r>
            <a:endParaRPr lang="en-US" dirty="0"/>
          </a:p>
        </p:txBody>
      </p:sp>
      <p:pic>
        <p:nvPicPr>
          <p:cNvPr id="6146" name="Picture 2" descr="Raining Tax Money into Bucket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4473" y="-96981"/>
            <a:ext cx="1676400" cy="16764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76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little changes</a:t>
            </a:r>
          </a:p>
          <a:p>
            <a:endParaRPr lang="en-US" dirty="0"/>
          </a:p>
          <a:p>
            <a:r>
              <a:rPr lang="en-US" dirty="0"/>
              <a:t>Still property of males</a:t>
            </a:r>
          </a:p>
          <a:p>
            <a:endParaRPr lang="en-US" dirty="0"/>
          </a:p>
          <a:p>
            <a:r>
              <a:rPr lang="en-US" dirty="0"/>
              <a:t>Could </a:t>
            </a:r>
            <a:r>
              <a:rPr lang="en-US" dirty="0" smtClean="0"/>
              <a:t>NOT </a:t>
            </a:r>
            <a:r>
              <a:rPr lang="en-US" dirty="0"/>
              <a:t>own </a:t>
            </a:r>
            <a:r>
              <a:rPr lang="en-US" dirty="0" smtClean="0"/>
              <a:t>property</a:t>
            </a:r>
          </a:p>
          <a:p>
            <a:endParaRPr lang="en-US" dirty="0"/>
          </a:p>
          <a:p>
            <a:r>
              <a:rPr lang="en-US" dirty="0" smtClean="0"/>
              <a:t>Suffrage (voting) 137 years away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9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African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Emancipated (freed in north)</a:t>
            </a:r>
          </a:p>
          <a:p>
            <a:endParaRPr lang="en-US" dirty="0"/>
          </a:p>
          <a:p>
            <a:r>
              <a:rPr lang="en-US" dirty="0"/>
              <a:t>South bans </a:t>
            </a:r>
            <a:r>
              <a:rPr lang="en-US" dirty="0">
                <a:solidFill>
                  <a:srgbClr val="FF0000"/>
                </a:solidFill>
              </a:rPr>
              <a:t>MANUMISSION </a:t>
            </a:r>
            <a:r>
              <a:rPr lang="en-US" dirty="0"/>
              <a:t>(freeing slaves) in Southern states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Eventually will lead to a major DIVIDE in the country (Civil War </a:t>
            </a:r>
            <a:r>
              <a:rPr lang="en-US" smtClean="0"/>
              <a:t>in </a:t>
            </a:r>
            <a:r>
              <a:rPr lang="en-US" smtClean="0"/>
              <a:t>1861-1865)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17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 Review: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What hardships did the Colonists face?</a:t>
            </a:r>
          </a:p>
          <a:p>
            <a:endParaRPr lang="en-US" dirty="0"/>
          </a:p>
          <a:p>
            <a:r>
              <a:rPr lang="en-US" dirty="0" smtClean="0"/>
              <a:t>2.  Why is </a:t>
            </a:r>
            <a:r>
              <a:rPr lang="en-US" dirty="0" smtClean="0">
                <a:solidFill>
                  <a:srgbClr val="FF0000"/>
                </a:solidFill>
              </a:rPr>
              <a:t>YORKTOWN</a:t>
            </a:r>
            <a:r>
              <a:rPr lang="en-US" dirty="0" smtClean="0"/>
              <a:t> important?</a:t>
            </a:r>
          </a:p>
          <a:p>
            <a:endParaRPr lang="en-US" dirty="0"/>
          </a:p>
          <a:p>
            <a:r>
              <a:rPr lang="en-US" dirty="0" smtClean="0"/>
              <a:t>3. What were 2 parts of the treaty of </a:t>
            </a:r>
            <a:r>
              <a:rPr lang="en-US" dirty="0" smtClean="0">
                <a:solidFill>
                  <a:srgbClr val="FF0000"/>
                </a:solidFill>
              </a:rPr>
              <a:t>PARIS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4. How did life change for </a:t>
            </a:r>
            <a:r>
              <a:rPr lang="en-US" dirty="0" smtClean="0">
                <a:solidFill>
                  <a:srgbClr val="FF0000"/>
                </a:solidFill>
              </a:rPr>
              <a:t>WOMEN</a:t>
            </a:r>
            <a:r>
              <a:rPr lang="en-US" dirty="0" smtClean="0"/>
              <a:t> after the war?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0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Taxation w/o Representation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Colonists believe they should only pay taxes if they have members on PARLIAMENT (govt.)</a:t>
            </a:r>
          </a:p>
          <a:p>
            <a:endParaRPr lang="en-US" dirty="0"/>
          </a:p>
          <a:p>
            <a:r>
              <a:rPr lang="en-US" dirty="0" smtClean="0"/>
              <a:t>Britain thought it ONLY people living in the mother country (England) should be included in govt.</a:t>
            </a:r>
          </a:p>
          <a:p>
            <a:endParaRPr lang="en-US" dirty="0"/>
          </a:p>
          <a:p>
            <a:r>
              <a:rPr lang="en-US" dirty="0" smtClean="0"/>
              <a:t>Becomes the SLOGAN of the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Sons of Liberty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Group that sets up a </a:t>
            </a:r>
            <a:r>
              <a:rPr lang="en-US" dirty="0" smtClean="0">
                <a:solidFill>
                  <a:srgbClr val="FF0000"/>
                </a:solidFill>
              </a:rPr>
              <a:t>BOYCOTT</a:t>
            </a:r>
            <a:r>
              <a:rPr lang="en-US" dirty="0" smtClean="0"/>
              <a:t> against British goods</a:t>
            </a:r>
          </a:p>
          <a:p>
            <a:endParaRPr lang="en-US" dirty="0"/>
          </a:p>
          <a:p>
            <a:r>
              <a:rPr lang="en-US" dirty="0" smtClean="0"/>
              <a:t>Sam Adams is their leader</a:t>
            </a:r>
          </a:p>
          <a:p>
            <a:endParaRPr lang="en-US" dirty="0"/>
          </a:p>
          <a:p>
            <a:r>
              <a:rPr lang="en-US" dirty="0" smtClean="0"/>
              <a:t>Threaten to kill tax collectors if they did not leave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Parliament repeals (removes) Stamp Act in 1766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6015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Townshend Acts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1767 Parliament places </a:t>
            </a:r>
            <a:r>
              <a:rPr lang="en-US" sz="3200" dirty="0" smtClean="0">
                <a:solidFill>
                  <a:srgbClr val="FF0000"/>
                </a:solidFill>
              </a:rPr>
              <a:t>duty (tax)</a:t>
            </a:r>
            <a:r>
              <a:rPr lang="en-US" sz="3200" dirty="0" smtClean="0"/>
              <a:t> on GLASS and TEA</a:t>
            </a:r>
          </a:p>
          <a:p>
            <a:endParaRPr lang="en-US" dirty="0"/>
          </a:p>
          <a:p>
            <a:r>
              <a:rPr lang="en-US" sz="3200" dirty="0" smtClean="0"/>
              <a:t>Glass is containers used for most things </a:t>
            </a:r>
          </a:p>
          <a:p>
            <a:endParaRPr lang="en-US" dirty="0"/>
          </a:p>
          <a:p>
            <a:r>
              <a:rPr lang="en-US" sz="3200" dirty="0" smtClean="0"/>
              <a:t>Tea is the most common drink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Boston Massacre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Britain sends troops to Boston to put down resistance</a:t>
            </a:r>
          </a:p>
          <a:p>
            <a:endParaRPr lang="en-US" dirty="0"/>
          </a:p>
          <a:p>
            <a:r>
              <a:rPr lang="en-US" dirty="0" smtClean="0"/>
              <a:t>British soldiers fire at mob killing 5 colonists including </a:t>
            </a:r>
            <a:r>
              <a:rPr lang="en-US" i="1" dirty="0" err="1" smtClean="0">
                <a:solidFill>
                  <a:srgbClr val="FF0000"/>
                </a:solidFill>
              </a:rPr>
              <a:t>Crispus</a:t>
            </a:r>
            <a:r>
              <a:rPr lang="en-US" i="1" dirty="0" smtClean="0">
                <a:solidFill>
                  <a:srgbClr val="FF0000"/>
                </a:solidFill>
              </a:rPr>
              <a:t> Attucks </a:t>
            </a:r>
            <a:r>
              <a:rPr lang="en-US" i="1" dirty="0" smtClean="0"/>
              <a:t>(1</a:t>
            </a:r>
            <a:r>
              <a:rPr lang="en-US" i="1" baseline="30000" dirty="0" smtClean="0"/>
              <a:t>st</a:t>
            </a:r>
            <a:r>
              <a:rPr lang="en-US" i="1" dirty="0" smtClean="0"/>
              <a:t> Casualty)</a:t>
            </a:r>
          </a:p>
          <a:p>
            <a:endParaRPr lang="en-US" dirty="0"/>
          </a:p>
          <a:p>
            <a:r>
              <a:rPr lang="en-US" dirty="0" smtClean="0"/>
              <a:t>As a result </a:t>
            </a:r>
            <a:r>
              <a:rPr lang="en-US" i="1" dirty="0" smtClean="0">
                <a:solidFill>
                  <a:srgbClr val="FF0000"/>
                </a:solidFill>
              </a:rPr>
              <a:t>Townshend Acts </a:t>
            </a:r>
            <a:r>
              <a:rPr lang="en-US" dirty="0" smtClean="0"/>
              <a:t>repealed, but they did keep a tax on tea as a reminder of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54939"/>
      </p:ext>
    </p:extLst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Boston </a:t>
            </a:r>
            <a:r>
              <a:rPr lang="en-US" smtClean="0"/>
              <a:t>Tea Party (1773)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Colonists were smuggling tea to avoid paying taxes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olonists board British ships dressed as Natives</a:t>
            </a:r>
          </a:p>
          <a:p>
            <a:endParaRPr lang="en-US" dirty="0"/>
          </a:p>
          <a:p>
            <a:r>
              <a:rPr lang="en-US" dirty="0" smtClean="0"/>
              <a:t>Dumped out all Tea on 3 ships into the harbor</a:t>
            </a:r>
            <a:endParaRPr lang="en-US" dirty="0"/>
          </a:p>
        </p:txBody>
      </p:sp>
      <p:pic>
        <p:nvPicPr>
          <p:cNvPr id="1026" name="Picture 2" descr="Tea Bag Swinging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5410200"/>
            <a:ext cx="1905000" cy="129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39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1195</Words>
  <Application>Microsoft Office PowerPoint</Application>
  <PresentationFormat>On-screen Show (4:3)</PresentationFormat>
  <Paragraphs>283</Paragraphs>
  <Slides>42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The American Revolution</vt:lpstr>
      <vt:lpstr>Causes of the Revolution</vt:lpstr>
      <vt:lpstr>PowerPoint Presentation</vt:lpstr>
      <vt:lpstr>Stamp Act 1765</vt:lpstr>
      <vt:lpstr>Taxation w/o Representation </vt:lpstr>
      <vt:lpstr>Sons of Liberty</vt:lpstr>
      <vt:lpstr>Townshend Acts</vt:lpstr>
      <vt:lpstr>Boston Massacre</vt:lpstr>
      <vt:lpstr>Boston Tea Party (1773)</vt:lpstr>
      <vt:lpstr>Intolerable Acts </vt:lpstr>
      <vt:lpstr>1st Continental Congress</vt:lpstr>
      <vt:lpstr>Carpenters Hall (Built 1770)</vt:lpstr>
      <vt:lpstr>Section 1 Review:</vt:lpstr>
      <vt:lpstr>War Begins!</vt:lpstr>
      <vt:lpstr>Common Sense</vt:lpstr>
      <vt:lpstr>Natural Rights </vt:lpstr>
      <vt:lpstr>Lexington and Concord</vt:lpstr>
      <vt:lpstr>2nd Continental Congress</vt:lpstr>
      <vt:lpstr>Drafting a Declaration</vt:lpstr>
      <vt:lpstr>PowerPoint Presentation</vt:lpstr>
      <vt:lpstr>Declaration Adopted</vt:lpstr>
      <vt:lpstr>Section 2 Review:</vt:lpstr>
      <vt:lpstr>Turning Points of the War</vt:lpstr>
      <vt:lpstr>Battle of Bunker Hill (June 1775)</vt:lpstr>
      <vt:lpstr>Bunker Hill cont.</vt:lpstr>
      <vt:lpstr>British</vt:lpstr>
      <vt:lpstr>Americans</vt:lpstr>
      <vt:lpstr>Nathan Hale</vt:lpstr>
      <vt:lpstr>Battle of Trenton</vt:lpstr>
      <vt:lpstr>Valley Forge (PA)</vt:lpstr>
      <vt:lpstr>Victory at Saratoga</vt:lpstr>
      <vt:lpstr>Help From Abroad</vt:lpstr>
      <vt:lpstr>Section 3 Review:</vt:lpstr>
      <vt:lpstr>War’s End</vt:lpstr>
      <vt:lpstr>Financial Hardships $$$</vt:lpstr>
      <vt:lpstr>Disruption of Trade</vt:lpstr>
      <vt:lpstr>British Retreats</vt:lpstr>
      <vt:lpstr>Victory at Yorktown (VA)</vt:lpstr>
      <vt:lpstr>Treaty of Paris 1783</vt:lpstr>
      <vt:lpstr>Changes for Women</vt:lpstr>
      <vt:lpstr>African Americans</vt:lpstr>
      <vt:lpstr>Section 4 Review: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American Revolution</dc:title>
  <dc:creator>User</dc:creator>
  <cp:lastModifiedBy>User</cp:lastModifiedBy>
  <cp:revision>32</cp:revision>
  <cp:lastPrinted>2019-03-19T12:27:47Z</cp:lastPrinted>
  <dcterms:created xsi:type="dcterms:W3CDTF">2016-01-27T14:47:47Z</dcterms:created>
  <dcterms:modified xsi:type="dcterms:W3CDTF">2019-10-22T11:48:56Z</dcterms:modified>
</cp:coreProperties>
</file>